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2"/>
  </p:notesMasterIdLst>
  <p:handoutMasterIdLst>
    <p:handoutMasterId r:id="rId243"/>
  </p:handoutMasterIdLst>
  <p:sldIdLst>
    <p:sldId id="256" r:id="rId2"/>
    <p:sldId id="257" r:id="rId3"/>
    <p:sldId id="538" r:id="rId4"/>
    <p:sldId id="476" r:id="rId5"/>
    <p:sldId id="49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509" r:id="rId15"/>
    <p:sldId id="510" r:id="rId16"/>
    <p:sldId id="511" r:id="rId17"/>
    <p:sldId id="512" r:id="rId18"/>
    <p:sldId id="266" r:id="rId19"/>
    <p:sldId id="267" r:id="rId20"/>
    <p:sldId id="268" r:id="rId21"/>
    <p:sldId id="269" r:id="rId22"/>
    <p:sldId id="520" r:id="rId23"/>
    <p:sldId id="270" r:id="rId24"/>
    <p:sldId id="271" r:id="rId25"/>
    <p:sldId id="301" r:id="rId26"/>
    <p:sldId id="466" r:id="rId27"/>
    <p:sldId id="272" r:id="rId28"/>
    <p:sldId id="273" r:id="rId29"/>
    <p:sldId id="504" r:id="rId30"/>
    <p:sldId id="405" r:id="rId31"/>
    <p:sldId id="275" r:id="rId32"/>
    <p:sldId id="477" r:id="rId33"/>
    <p:sldId id="397" r:id="rId34"/>
    <p:sldId id="276" r:id="rId35"/>
    <p:sldId id="277" r:id="rId36"/>
    <p:sldId id="307" r:id="rId37"/>
    <p:sldId id="278" r:id="rId38"/>
    <p:sldId id="279" r:id="rId39"/>
    <p:sldId id="396" r:id="rId40"/>
    <p:sldId id="280" r:id="rId41"/>
    <p:sldId id="295" r:id="rId42"/>
    <p:sldId id="429" r:id="rId43"/>
    <p:sldId id="398" r:id="rId44"/>
    <p:sldId id="282" r:id="rId45"/>
    <p:sldId id="283" r:id="rId46"/>
    <p:sldId id="284" r:id="rId47"/>
    <p:sldId id="285" r:id="rId48"/>
    <p:sldId id="287" r:id="rId49"/>
    <p:sldId id="288" r:id="rId50"/>
    <p:sldId id="299" r:id="rId51"/>
    <p:sldId id="286" r:id="rId52"/>
    <p:sldId id="499" r:id="rId53"/>
    <p:sldId id="289" r:id="rId54"/>
    <p:sldId id="291" r:id="rId55"/>
    <p:sldId id="292" r:id="rId56"/>
    <p:sldId id="293" r:id="rId57"/>
    <p:sldId id="399" r:id="rId58"/>
    <p:sldId id="294" r:id="rId59"/>
    <p:sldId id="539" r:id="rId60"/>
    <p:sldId id="296" r:id="rId61"/>
    <p:sldId id="297" r:id="rId62"/>
    <p:sldId id="300" r:id="rId63"/>
    <p:sldId id="298" r:id="rId64"/>
    <p:sldId id="306" r:id="rId65"/>
    <p:sldId id="305" r:id="rId66"/>
    <p:sldId id="534" r:id="rId67"/>
    <p:sldId id="402" r:id="rId68"/>
    <p:sldId id="302" r:id="rId69"/>
    <p:sldId id="303" r:id="rId70"/>
    <p:sldId id="308" r:id="rId71"/>
    <p:sldId id="497" r:id="rId72"/>
    <p:sldId id="527" r:id="rId73"/>
    <p:sldId id="309" r:id="rId74"/>
    <p:sldId id="313" r:id="rId75"/>
    <p:sldId id="314" r:id="rId76"/>
    <p:sldId id="475" r:id="rId77"/>
    <p:sldId id="315" r:id="rId78"/>
    <p:sldId id="310" r:id="rId79"/>
    <p:sldId id="311" r:id="rId80"/>
    <p:sldId id="312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7" r:id="rId92"/>
    <p:sldId id="334" r:id="rId93"/>
    <p:sldId id="326" r:id="rId94"/>
    <p:sldId id="328" r:id="rId95"/>
    <p:sldId id="329" r:id="rId96"/>
    <p:sldId id="330" r:id="rId97"/>
    <p:sldId id="331" r:id="rId98"/>
    <p:sldId id="332" r:id="rId99"/>
    <p:sldId id="333" r:id="rId100"/>
    <p:sldId id="335" r:id="rId101"/>
    <p:sldId id="336" r:id="rId102"/>
    <p:sldId id="337" r:id="rId103"/>
    <p:sldId id="338" r:id="rId104"/>
    <p:sldId id="339" r:id="rId105"/>
    <p:sldId id="341" r:id="rId106"/>
    <p:sldId id="340" r:id="rId107"/>
    <p:sldId id="506" r:id="rId108"/>
    <p:sldId id="355" r:id="rId109"/>
    <p:sldId id="505" r:id="rId110"/>
    <p:sldId id="342" r:id="rId111"/>
    <p:sldId id="344" r:id="rId112"/>
    <p:sldId id="345" r:id="rId113"/>
    <p:sldId id="536" r:id="rId114"/>
    <p:sldId id="537" r:id="rId115"/>
    <p:sldId id="346" r:id="rId116"/>
    <p:sldId id="409" r:id="rId117"/>
    <p:sldId id="408" r:id="rId118"/>
    <p:sldId id="410" r:id="rId119"/>
    <p:sldId id="540" r:id="rId120"/>
    <p:sldId id="411" r:id="rId121"/>
    <p:sldId id="390" r:id="rId122"/>
    <p:sldId id="440" r:id="rId123"/>
    <p:sldId id="421" r:id="rId124"/>
    <p:sldId id="419" r:id="rId125"/>
    <p:sldId id="420" r:id="rId126"/>
    <p:sldId id="388" r:id="rId127"/>
    <p:sldId id="389" r:id="rId128"/>
    <p:sldId id="391" r:id="rId129"/>
    <p:sldId id="394" r:id="rId130"/>
    <p:sldId id="438" r:id="rId131"/>
    <p:sldId id="441" r:id="rId132"/>
    <p:sldId id="393" r:id="rId133"/>
    <p:sldId id="435" r:id="rId134"/>
    <p:sldId id="417" r:id="rId135"/>
    <p:sldId id="404" r:id="rId136"/>
    <p:sldId id="395" r:id="rId137"/>
    <p:sldId id="437" r:id="rId138"/>
    <p:sldId id="439" r:id="rId139"/>
    <p:sldId id="500" r:id="rId140"/>
    <p:sldId id="501" r:id="rId141"/>
    <p:sldId id="513" r:id="rId142"/>
    <p:sldId id="514" r:id="rId143"/>
    <p:sldId id="464" r:id="rId144"/>
    <p:sldId id="412" r:id="rId145"/>
    <p:sldId id="413" r:id="rId146"/>
    <p:sldId id="415" r:id="rId147"/>
    <p:sldId id="467" r:id="rId148"/>
    <p:sldId id="495" r:id="rId149"/>
    <p:sldId id="403" r:id="rId150"/>
    <p:sldId id="360" r:id="rId151"/>
    <p:sldId id="382" r:id="rId152"/>
    <p:sldId id="521" r:id="rId153"/>
    <p:sldId id="423" r:id="rId154"/>
    <p:sldId id="493" r:id="rId155"/>
    <p:sldId id="365" r:id="rId156"/>
    <p:sldId id="364" r:id="rId157"/>
    <p:sldId id="368" r:id="rId158"/>
    <p:sldId id="367" r:id="rId159"/>
    <p:sldId id="366" r:id="rId160"/>
    <p:sldId id="370" r:id="rId161"/>
    <p:sldId id="530" r:id="rId162"/>
    <p:sldId id="484" r:id="rId163"/>
    <p:sldId id="485" r:id="rId164"/>
    <p:sldId id="375" r:id="rId165"/>
    <p:sldId id="371" r:id="rId166"/>
    <p:sldId id="372" r:id="rId167"/>
    <p:sldId id="384" r:id="rId168"/>
    <p:sldId id="523" r:id="rId169"/>
    <p:sldId id="483" r:id="rId170"/>
    <p:sldId id="442" r:id="rId171"/>
    <p:sldId id="486" r:id="rId172"/>
    <p:sldId id="373" r:id="rId173"/>
    <p:sldId id="383" r:id="rId174"/>
    <p:sldId id="374" r:id="rId175"/>
    <p:sldId id="376" r:id="rId176"/>
    <p:sldId id="529" r:id="rId177"/>
    <p:sldId id="528" r:id="rId178"/>
    <p:sldId id="377" r:id="rId179"/>
    <p:sldId id="378" r:id="rId180"/>
    <p:sldId id="381" r:id="rId181"/>
    <p:sldId id="465" r:id="rId182"/>
    <p:sldId id="425" r:id="rId183"/>
    <p:sldId id="462" r:id="rId184"/>
    <p:sldId id="380" r:id="rId185"/>
    <p:sldId id="426" r:id="rId186"/>
    <p:sldId id="531" r:id="rId187"/>
    <p:sldId id="532" r:id="rId188"/>
    <p:sldId id="427" r:id="rId189"/>
    <p:sldId id="533" r:id="rId190"/>
    <p:sldId id="385" r:id="rId191"/>
    <p:sldId id="386" r:id="rId192"/>
    <p:sldId id="387" r:id="rId193"/>
    <p:sldId id="446" r:id="rId194"/>
    <p:sldId id="492" r:id="rId195"/>
    <p:sldId id="406" r:id="rId196"/>
    <p:sldId id="445" r:id="rId197"/>
    <p:sldId id="407" r:id="rId198"/>
    <p:sldId id="447" r:id="rId199"/>
    <p:sldId id="449" r:id="rId200"/>
    <p:sldId id="450" r:id="rId201"/>
    <p:sldId id="451" r:id="rId202"/>
    <p:sldId id="472" r:id="rId203"/>
    <p:sldId id="489" r:id="rId204"/>
    <p:sldId id="515" r:id="rId205"/>
    <p:sldId id="453" r:id="rId206"/>
    <p:sldId id="517" r:id="rId207"/>
    <p:sldId id="518" r:id="rId208"/>
    <p:sldId id="519" r:id="rId209"/>
    <p:sldId id="454" r:id="rId210"/>
    <p:sldId id="516" r:id="rId211"/>
    <p:sldId id="524" r:id="rId212"/>
    <p:sldId id="525" r:id="rId213"/>
    <p:sldId id="526" r:id="rId214"/>
    <p:sldId id="478" r:id="rId215"/>
    <p:sldId id="491" r:id="rId216"/>
    <p:sldId id="479" r:id="rId217"/>
    <p:sldId id="474" r:id="rId218"/>
    <p:sldId id="422" r:id="rId219"/>
    <p:sldId id="494" r:id="rId220"/>
    <p:sldId id="471" r:id="rId221"/>
    <p:sldId id="455" r:id="rId222"/>
    <p:sldId id="502" r:id="rId223"/>
    <p:sldId id="503" r:id="rId224"/>
    <p:sldId id="473" r:id="rId225"/>
    <p:sldId id="496" r:id="rId226"/>
    <p:sldId id="457" r:id="rId227"/>
    <p:sldId id="458" r:id="rId228"/>
    <p:sldId id="459" r:id="rId229"/>
    <p:sldId id="460" r:id="rId230"/>
    <p:sldId id="430" r:id="rId231"/>
    <p:sldId id="434" r:id="rId232"/>
    <p:sldId id="444" r:id="rId233"/>
    <p:sldId id="433" r:id="rId234"/>
    <p:sldId id="443" r:id="rId235"/>
    <p:sldId id="507" r:id="rId236"/>
    <p:sldId id="508" r:id="rId237"/>
    <p:sldId id="468" r:id="rId238"/>
    <p:sldId id="469" r:id="rId239"/>
    <p:sldId id="470" r:id="rId240"/>
    <p:sldId id="461" r:id="rId24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5053" autoAdjust="0"/>
  </p:normalViewPr>
  <p:slideViewPr>
    <p:cSldViewPr snapToGrid="0">
      <p:cViewPr>
        <p:scale>
          <a:sx n="81" d="100"/>
          <a:sy n="81" d="100"/>
        </p:scale>
        <p:origin x="1113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5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6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86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85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010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7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</a:t>
            </a:r>
          </a:p>
          <a:p>
            <a:pPr lvl="0"/>
            <a:r>
              <a:rPr lang="en-GB" sz="2000" dirty="0"/>
              <a:t>sample inefficient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/>
              <a:t> biased away from an optimal agent / policy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</a:t>
            </a:r>
            <a:r>
              <a:rPr lang="en-GB" b="1" dirty="0">
                <a:solidFill>
                  <a:schemeClr val="accent6"/>
                </a:solidFill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used experience replay &amp; target networks to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funding a </a:t>
                </a:r>
                <a:r>
                  <a:rPr lang="en-GB" sz="2400" dirty="0" err="1"/>
                  <a:t>startup</a:t>
                </a:r>
                <a:r>
                  <a:rPr lang="en-GB" sz="2400" dirty="0"/>
                  <a:t> with your own money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get exploration in Q-Learning?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2013</a:t>
            </a:r>
            <a:r>
              <a:rPr lang="en-GB" sz="2800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2015</a:t>
            </a:r>
            <a:r>
              <a:rPr lang="en-GB" sz="2800" dirty="0">
                <a:latin typeface="Noto Sans CJK JP Light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>
              <a:buNone/>
            </a:pPr>
            <a:endParaRPr lang="en-GB" sz="500" dirty="0"/>
          </a:p>
          <a:p>
            <a:pPr lvl="0"/>
            <a:r>
              <a:rPr lang="en-GB" sz="2800" dirty="0"/>
              <a:t>Non-linear function </a:t>
            </a:r>
          </a:p>
          <a:p>
            <a:pPr lvl="0">
              <a:buNone/>
            </a:pPr>
            <a:r>
              <a:rPr lang="en-GB" sz="2400" dirty="0"/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5554"/>
          <a:stretch/>
        </p:blipFill>
        <p:spPr>
          <a:xfrm>
            <a:off x="704378" y="3578087"/>
            <a:ext cx="3600000" cy="36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64D4F-3B81-4347-8CDF-6641E8FE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8" y="1563480"/>
            <a:ext cx="3735766" cy="1742067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breaking correlations in data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/>
            <a:r>
              <a:rPr lang="en-GB" sz="2400" b="1" dirty="0">
                <a:solidFill>
                  <a:schemeClr val="accent6"/>
                </a:solidFill>
              </a:rPr>
              <a:t>stability</a:t>
            </a:r>
            <a:r>
              <a:rPr lang="en-GB" sz="2400" dirty="0"/>
              <a:t> = each estimate is independent of every other estimate (stability benefit)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no aliasing between similar states</a:t>
            </a:r>
            <a:r>
              <a:rPr lang="en-GB" sz="2400" dirty="0">
                <a:solidFill>
                  <a:sysClr val="windowText" lastClr="000000"/>
                </a:solidFill>
              </a:rPr>
              <a:t> = no sharing of knowledge between similar states or state actions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curse of dimensionality</a:t>
            </a:r>
            <a:r>
              <a:rPr lang="en-GB" sz="2400" dirty="0">
                <a:solidFill>
                  <a:sysClr val="windowText" lastClr="000000"/>
                </a:solidFill>
              </a:rPr>
              <a:t> = need one entry per state – high dimensional states means lots of entries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61458-A150-47B7-B265-77AE851F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2" y="1563480"/>
            <a:ext cx="5326317" cy="24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DQN clips rewards to [-1, +1]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in a reasonable range</a:t>
                </a:r>
              </a:p>
              <a:p>
                <a:pPr>
                  <a:buNone/>
                </a:pPr>
                <a:r>
                  <a:rPr lang="en-GB" sz="2800" dirty="0"/>
                  <a:t> helps keep gradients under control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Lose information</a:t>
                </a:r>
              </a:p>
              <a:p>
                <a:pPr>
                  <a:buNone/>
                </a:pPr>
                <a:r>
                  <a:rPr lang="en-GB" sz="2800" dirty="0"/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Normalized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/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/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/>
              </a:p>
              <a:p>
                <a:pPr>
                  <a:buNone/>
                </a:pPr>
                <a:r>
                  <a:rPr lang="en-GB" sz="2400" dirty="0"/>
                  <a:t> scalar in range [-1,+1]</a:t>
                </a:r>
              </a:p>
              <a:p>
                <a:pPr>
                  <a:buNone/>
                </a:pPr>
                <a:r>
                  <a:rPr lang="en-GB" sz="2800" dirty="0"/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sz="2400" dirty="0"/>
              </a:p>
              <a:p>
                <a:pPr>
                  <a:buNone/>
                </a:pPr>
                <a:r>
                  <a:rPr lang="en-GB" sz="2800" dirty="0"/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GB" sz="2800" dirty="0"/>
                  <a:t> to ensure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/>
              </a:p>
              <a:p>
                <a:pPr>
                  <a:buNone/>
                </a:pPr>
                <a:r>
                  <a:rPr lang="en-GB" sz="2800" dirty="0"/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less parameters than a table</a:t>
            </a:r>
          </a:p>
          <a:p>
            <a:pPr lvl="0">
              <a:buNone/>
            </a:pPr>
            <a:r>
              <a:rPr lang="en-GB" sz="2400" dirty="0"/>
              <a:t> generalize across states 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/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GB" sz="3600" b="0" dirty="0"/>
              </a:p>
              <a:p>
                <a:pPr algn="ctr"/>
                <a:endParaRPr lang="en-GB" sz="3600" b="0" dirty="0"/>
              </a:p>
              <a:p>
                <a:pPr algn="ctr"/>
                <a:r>
                  <a:rPr lang="en-GB" sz="3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-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a value function</a:t>
                </a:r>
              </a:p>
              <a:p>
                <a:pPr lvl="0" algn="ctr"/>
                <a:r>
                  <a:rPr lang="en-GB" sz="2000" dirty="0"/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policy</a:t>
                </a:r>
              </a:p>
              <a:p>
                <a:pPr lvl="0" algn="ctr"/>
                <a:r>
                  <a:rPr lang="en-GB" sz="2000" dirty="0"/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model complex dynamics</a:t>
            </a:r>
          </a:p>
          <a:p>
            <a:pPr lvl="0">
              <a:buNone/>
            </a:pPr>
            <a:r>
              <a:rPr lang="en-GB" sz="2400" dirty="0"/>
              <a:t> convolution for vision</a:t>
            </a:r>
          </a:p>
          <a:p>
            <a:pPr lvl="0">
              <a:buNone/>
            </a:pPr>
            <a:r>
              <a:rPr lang="en-GB" sz="2400" dirty="0"/>
              <a:t> </a:t>
            </a:r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  <a:p>
            <a:pPr algn="ctr">
              <a:buNone/>
            </a:pPr>
            <a:endParaRPr lang="en-GB" sz="4600" b="1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24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policy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value function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1" y="1466705"/>
            <a:ext cx="10080625" cy="399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allows use of on-policy learners (i.e. SARSA, Actor-Critic)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Actor-Critic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Use an action-value function to approximate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6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</a:rPr>
              <a:t>Model free </a:t>
            </a:r>
            <a:r>
              <a:rPr lang="en-GB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learns using only </a:t>
            </a:r>
            <a:r>
              <a:rPr lang="en-US" sz="2800" b="1" dirty="0">
                <a:solidFill>
                  <a:schemeClr val="accent6"/>
                </a:solidFill>
              </a:rPr>
              <a:t>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does the action change the environment state</a:t>
            </a: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Applications – David Silver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multiple epochs over a batch</a:t>
                </a: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</a:t>
            </a:r>
            <a:r>
              <a:rPr lang="en-GB" sz="2800" b="1" dirty="0">
                <a:solidFill>
                  <a:schemeClr val="accent6"/>
                </a:solidFill>
              </a:rPr>
              <a:t>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 (</a:t>
            </a:r>
            <a:r>
              <a:rPr lang="en-GB" dirty="0" err="1"/>
              <a:t>Mnih</a:t>
            </a:r>
            <a:r>
              <a:rPr lang="en-GB" dirty="0"/>
              <a:t> et. al 2015)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Habit formation </a:t>
            </a:r>
          </a:p>
          <a:p>
            <a:pPr lvl="0">
              <a:buNone/>
            </a:pPr>
            <a:r>
              <a:rPr lang="en-GB" sz="2800" dirty="0"/>
              <a:t>Cue -&gt; Routine -&gt; Reward (state -&gt; action -&gt; reward)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Basal ganglia</a:t>
            </a:r>
          </a:p>
          <a:p>
            <a:pPr lvl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</a:t>
            </a:r>
            <a:r>
              <a:rPr lang="en-GB" b="1" dirty="0">
                <a:solidFill>
                  <a:schemeClr val="accent6"/>
                </a:solidFill>
              </a:rPr>
              <a:t>finding</a:t>
            </a:r>
            <a:r>
              <a:rPr lang="en-GB" dirty="0"/>
              <a:t> information</a:t>
            </a:r>
          </a:p>
          <a:p>
            <a:pPr lvl="0">
              <a:buNone/>
            </a:pPr>
            <a:r>
              <a:rPr lang="en-GB" dirty="0"/>
              <a:t>Exploitation = </a:t>
            </a:r>
            <a:r>
              <a:rPr lang="en-GB" b="1" dirty="0">
                <a:solidFill>
                  <a:schemeClr val="accent6"/>
                </a:solidFill>
              </a:rPr>
              <a:t>using</a:t>
            </a:r>
            <a:r>
              <a:rPr lang="en-GB" dirty="0"/>
              <a:t> information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Agent needs to balance between the two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Design of reward signal vs.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will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A3AEBB-2113-4969-A932-2665711001DD}"/>
              </a:ext>
            </a:extLst>
          </p:cNvPr>
          <p:cNvSpPr txBox="1"/>
          <p:nvPr/>
        </p:nvSpPr>
        <p:spPr>
          <a:xfrm>
            <a:off x="-523207" y="1217149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1B15F-F1D3-4440-A116-A6A07B8D719E}"/>
              </a:ext>
            </a:extLst>
          </p:cNvPr>
          <p:cNvSpPr txBox="1"/>
          <p:nvPr/>
        </p:nvSpPr>
        <p:spPr>
          <a:xfrm>
            <a:off x="-612250" y="3307941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BFF32-32A9-4B42-A29F-50DE11350E39}"/>
              </a:ext>
            </a:extLst>
          </p:cNvPr>
          <p:cNvSpPr txBox="1"/>
          <p:nvPr/>
        </p:nvSpPr>
        <p:spPr>
          <a:xfrm>
            <a:off x="-449575" y="5398733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data scientist</a:t>
            </a:r>
          </a:p>
        </p:txBody>
      </p:sp>
      <p:pic>
        <p:nvPicPr>
          <p:cNvPr id="9" name="Picture 2" descr="https://www.underconsideration.com/brandnew/archives/engie_logo.jpg">
            <a:extLst>
              <a:ext uri="{FF2B5EF4-FFF2-40B4-BE49-F238E27FC236}">
                <a16:creationId xmlns:a16="http://schemas.microsoft.com/office/drawing/2014/main" id="{13113CDB-AE4B-4CC9-B443-E3FD6094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2525090"/>
            <a:ext cx="484749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7104F-65BA-465B-BADD-B4732C787B00}"/>
              </a:ext>
            </a:extLst>
          </p:cNvPr>
          <p:cNvSpPr txBox="1"/>
          <p:nvPr/>
        </p:nvSpPr>
        <p:spPr>
          <a:xfrm>
            <a:off x="-612250" y="3961857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2011 - 2016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A69EE-0369-4427-B4CA-89A3A34635C3}"/>
              </a:ext>
            </a:extLst>
          </p:cNvPr>
          <p:cNvSpPr txBox="1"/>
          <p:nvPr/>
        </p:nvSpPr>
        <p:spPr>
          <a:xfrm>
            <a:off x="4905954" y="986316"/>
            <a:ext cx="517467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B.Eng. – Chemical Engineering</a:t>
            </a:r>
          </a:p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MSc - Advanced Process Design for Energy</a:t>
            </a:r>
          </a:p>
        </p:txBody>
      </p:sp>
      <p:pic>
        <p:nvPicPr>
          <p:cNvPr id="12" name="Picture 4" descr="https://static1.squarespace.com/static/58de77cf8419c250956ed6cf/t/58e2770b9de4bba7687281fa/1510142948451/">
            <a:extLst>
              <a:ext uri="{FF2B5EF4-FFF2-40B4-BE49-F238E27FC236}">
                <a16:creationId xmlns:a16="http://schemas.microsoft.com/office/drawing/2014/main" id="{425ECA6F-80B4-414D-BEF1-19D4FF2A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39" y="5048568"/>
            <a:ext cx="3778365" cy="13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AB289A-8460-417A-8EAA-68FDC1EFF936}"/>
              </a:ext>
            </a:extLst>
          </p:cNvPr>
          <p:cNvSpPr txBox="1"/>
          <p:nvPr/>
        </p:nvSpPr>
        <p:spPr>
          <a:xfrm>
            <a:off x="-449575" y="6068613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2017 - present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much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with reward =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</a:rPr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problems are true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</a:t>
            </a:r>
          </a:p>
          <a:p>
            <a:endParaRPr lang="en-US" sz="3200" dirty="0"/>
          </a:p>
          <a:p>
            <a:r>
              <a:rPr lang="en-US" sz="3200" dirty="0"/>
              <a:t> getting excited about reinforcement learning</a:t>
            </a:r>
          </a:p>
          <a:p>
            <a:endParaRPr lang="en-US" sz="3200" dirty="0"/>
          </a:p>
          <a:p>
            <a:r>
              <a:rPr lang="en-US" sz="3200" dirty="0"/>
              <a:t> seeing state of the art concepts are not too far out of 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On vs. off-policy learning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On vs off policy learning</a:t>
            </a:r>
            <a:endParaRPr lang="en-GB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can be used for 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for infinite </a:t>
            </a:r>
            <a:r>
              <a:rPr lang="en-GB" dirty="0" err="1">
                <a:solidFill>
                  <a:schemeClr val="tx1"/>
                </a:solidFill>
                <a:ea typeface="+mn-ea"/>
                <a:cs typeface="+mn-cs"/>
              </a:rPr>
              <a:t>horizion</a:t>
            </a: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for discount [0,1)</a:t>
            </a:r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2"/>
            <a:r>
              <a:rPr lang="en-GB" sz="2400" dirty="0"/>
              <a:t>2</a:t>
            </a:r>
            <a:r>
              <a:rPr lang="en-GB" sz="2400" baseline="30000" dirty="0"/>
              <a:t>nd</a:t>
            </a:r>
            <a:r>
              <a:rPr lang="en-GB" sz="2400" dirty="0"/>
              <a:t> edition in progress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/>
          </a:p>
          <a:p>
            <a:pPr algn="ctr">
              <a:buNone/>
            </a:pPr>
            <a:r>
              <a:rPr lang="en-GB" sz="4200" b="1" dirty="0"/>
              <a:t>Value</a:t>
            </a:r>
            <a:r>
              <a:rPr lang="en-GB" sz="4200" dirty="0"/>
              <a:t> </a:t>
            </a:r>
            <a:r>
              <a:rPr lang="en-GB" sz="4200" b="1" dirty="0"/>
              <a:t>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state</a:t>
            </a:r>
          </a:p>
          <a:p>
            <a:pPr algn="ctr">
              <a:buNone/>
            </a:pPr>
            <a:endParaRPr lang="en-GB" i="1" dirty="0"/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200" b="1" dirty="0">
                <a:latin typeface="Noto Sans CJK JP Light"/>
                <a:ea typeface="Yu Gothic" panose="020B0400000000000000" pitchFamily="34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action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/>
              </a:p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future expected discounted reward</a:t>
            </a:r>
            <a:endParaRPr lang="en-GB" sz="2800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6124"/>
          <a:stretch/>
        </p:blipFill>
        <p:spPr>
          <a:xfrm>
            <a:off x="288000" y="3610405"/>
            <a:ext cx="3600000" cy="36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27B09-D0BA-4BDE-8CBB-4F4B3514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7" y="1788942"/>
            <a:ext cx="3422533" cy="15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Noto Sans CJK JP Light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Markov Decision Process</a:t>
                </a:r>
                <a:endParaRPr lang="en-GB" sz="2400" dirty="0">
                  <a:latin typeface="Noto Sans CJK JP Light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[−1,+1)</m:t>
                    </m:r>
                  </m:oMath>
                </a14:m>
                <a:r>
                  <a:rPr lang="en-GB" sz="2800" dirty="0"/>
                  <a:t> 		</a:t>
                </a:r>
                <a:r>
                  <a:rPr lang="en-GB" sz="2400" dirty="0"/>
                  <a:t>i</a:t>
                </a:r>
                <a:r>
                  <a:rPr lang="en-GB" sz="2400" b="0" dirty="0"/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2400" b="0" dirty="0"/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2800" dirty="0"/>
              </a:p>
              <a:p>
                <a:pPr lvl="0"/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/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/>
                  <a:t>reward received given state &amp; action</a:t>
                </a:r>
              </a:p>
              <a:p>
                <a:pPr lvl="1"/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>
                <a:solidFill>
                  <a:schemeClr val="tx1"/>
                </a:solidFill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25160</TotalTime>
  <Words>7347</Words>
  <Application>Microsoft Office PowerPoint</Application>
  <PresentationFormat>Custom</PresentationFormat>
  <Paragraphs>1911</Paragraphs>
  <Slides>240</Slides>
  <Notes>240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240</vt:i4>
      </vt:variant>
    </vt:vector>
  </HeadingPairs>
  <TitlesOfParts>
    <vt:vector size="253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Course notes</vt:lpstr>
      <vt:lpstr>Today</vt:lpstr>
      <vt:lpstr>PowerPoint Presentation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Applications – David Silver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– value function approximation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Visualizing Q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Normalized DQN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359</cp:revision>
  <dcterms:created xsi:type="dcterms:W3CDTF">2017-09-02T04:41:48Z</dcterms:created>
  <dcterms:modified xsi:type="dcterms:W3CDTF">2017-11-20T18:10:31Z</dcterms:modified>
</cp:coreProperties>
</file>